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Roboto"/>
      <p:regular r:id="rId24"/>
      <p:bold r:id="rId25"/>
      <p:italic r:id="rId26"/>
      <p:boldItalic r:id="rId27"/>
    </p:embeddedFont>
    <p:embeddedFont>
      <p:font typeface="Lato"/>
      <p:regular r:id="rId28"/>
      <p:bold r:id="rId29"/>
      <p:italic r:id="rId30"/>
      <p:boldItalic r:id="rId31"/>
    </p:embeddedFont>
    <p:embeddedFont>
      <p:font typeface="Lora"/>
      <p:regular r:id="rId32"/>
      <p:bold r:id="rId33"/>
      <p:italic r:id="rId34"/>
      <p:boldItalic r:id="rId35"/>
    </p:embeddedFont>
    <p:embeddedFont>
      <p:font typeface="Oswald"/>
      <p:regular r:id="rId36"/>
      <p:bold r:id="rId37"/>
    </p:embeddedFont>
    <p:embeddedFont>
      <p:font typeface="Source Sans Pr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italic.fntdata"/><Relationship Id="rId20" Type="http://schemas.openxmlformats.org/officeDocument/2006/relationships/font" Target="fonts/Raleway-regular.fntdata"/><Relationship Id="rId41" Type="http://schemas.openxmlformats.org/officeDocument/2006/relationships/font" Target="fonts/SourceSansPro-boldItalic.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Lora-bold.fntdata"/><Relationship Id="rId10" Type="http://schemas.openxmlformats.org/officeDocument/2006/relationships/slide" Target="slides/slide5.xml"/><Relationship Id="rId32" Type="http://schemas.openxmlformats.org/officeDocument/2006/relationships/font" Target="fonts/Lora-regular.fntdata"/><Relationship Id="rId13" Type="http://schemas.openxmlformats.org/officeDocument/2006/relationships/slide" Target="slides/slide8.xml"/><Relationship Id="rId35" Type="http://schemas.openxmlformats.org/officeDocument/2006/relationships/font" Target="fonts/Lora-boldItalic.fntdata"/><Relationship Id="rId12" Type="http://schemas.openxmlformats.org/officeDocument/2006/relationships/slide" Target="slides/slide7.xml"/><Relationship Id="rId34" Type="http://schemas.openxmlformats.org/officeDocument/2006/relationships/font" Target="fonts/Lora-italic.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39" Type="http://schemas.openxmlformats.org/officeDocument/2006/relationships/font" Target="fonts/SourceSansPro-bold.fntdata"/><Relationship Id="rId16" Type="http://schemas.openxmlformats.org/officeDocument/2006/relationships/slide" Target="slides/slide11.xml"/><Relationship Id="rId38" Type="http://schemas.openxmlformats.org/officeDocument/2006/relationships/font" Target="fonts/SourceSansPr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5363820b6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5363820b6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4501bd451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4501bd451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5363820b6_4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5363820b6_4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5363820b6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95363820b6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5363820b6_8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5363820b6_8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95363820b6_8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95363820b6_8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1e3fb3d6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1e3fb3d6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5363820b6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5363820b6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5363820b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5363820b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3.jpg"/><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3100" u="sng">
                <a:solidFill>
                  <a:srgbClr val="434343"/>
                </a:solidFill>
                <a:highlight>
                  <a:srgbClr val="F9F9F9"/>
                </a:highlight>
                <a:latin typeface="Roboto"/>
                <a:ea typeface="Roboto"/>
                <a:cs typeface="Roboto"/>
                <a:sym typeface="Roboto"/>
              </a:rPr>
              <a:t>HAND GESTURE RECOGNITION SYSTEM USING IOT</a:t>
            </a:r>
            <a:endParaRPr sz="4600">
              <a:solidFill>
                <a:srgbClr val="434343"/>
              </a:solidFill>
              <a:latin typeface="Lora"/>
              <a:ea typeface="Lora"/>
              <a:cs typeface="Lora"/>
              <a:sym typeface="Lora"/>
            </a:endParaRPr>
          </a:p>
        </p:txBody>
      </p:sp>
      <p:sp>
        <p:nvSpPr>
          <p:cNvPr id="59" name="Google Shape;59;p13"/>
          <p:cNvSpPr txBox="1"/>
          <p:nvPr>
            <p:ph idx="1" type="subTitle"/>
          </p:nvPr>
        </p:nvSpPr>
        <p:spPr>
          <a:xfrm>
            <a:off x="480150" y="1549575"/>
            <a:ext cx="8183700" cy="861000"/>
          </a:xfrm>
          <a:prstGeom prst="rect">
            <a:avLst/>
          </a:prstGeom>
          <a:effectLst>
            <a:outerShdw blurRad="57150" rotWithShape="0" algn="bl" dir="4320000" dist="19050">
              <a:srgbClr val="000000">
                <a:alpha val="69000"/>
              </a:srgbClr>
            </a:outerShdw>
          </a:effectLst>
        </p:spPr>
        <p:txBody>
          <a:bodyPr anchorCtr="0" anchor="t" bIns="91425" lIns="91425" spcFirstLastPara="1" rIns="91425" wrap="square" tIns="91425">
            <a:noAutofit/>
          </a:bodyPr>
          <a:lstStyle/>
          <a:p>
            <a:pPr indent="0" lvl="0" marL="0" rtl="0" algn="r">
              <a:spcBef>
                <a:spcPts val="0"/>
              </a:spcBef>
              <a:spcAft>
                <a:spcPts val="0"/>
              </a:spcAft>
              <a:buNone/>
            </a:pPr>
            <a:r>
              <a:rPr lang="en" sz="2600">
                <a:solidFill>
                  <a:srgbClr val="000000"/>
                </a:solidFill>
                <a:latin typeface="Oswald"/>
                <a:ea typeface="Oswald"/>
                <a:cs typeface="Oswald"/>
                <a:sym typeface="Oswald"/>
              </a:rPr>
              <a:t>By Team- BOT SQUAD</a:t>
            </a:r>
            <a:endParaRPr sz="2600">
              <a:solidFill>
                <a:srgbClr val="000000"/>
              </a:solidFill>
              <a:latin typeface="Oswald"/>
              <a:ea typeface="Oswald"/>
              <a:cs typeface="Oswald"/>
              <a:sym typeface="Oswald"/>
            </a:endParaRPr>
          </a:p>
        </p:txBody>
      </p:sp>
      <p:sp>
        <p:nvSpPr>
          <p:cNvPr id="60" name="Google Shape;60;p13"/>
          <p:cNvSpPr txBox="1"/>
          <p:nvPr>
            <p:ph idx="1" type="subTitle"/>
          </p:nvPr>
        </p:nvSpPr>
        <p:spPr>
          <a:xfrm>
            <a:off x="480150" y="2981900"/>
            <a:ext cx="8183700" cy="12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u="sng">
                <a:solidFill>
                  <a:srgbClr val="EFEFEF"/>
                </a:solidFill>
              </a:rPr>
              <a:t>Hackathon</a:t>
            </a:r>
            <a:endParaRPr b="1" sz="3100" u="sng">
              <a:solidFill>
                <a:srgbClr val="EFEFEF"/>
              </a:solidFill>
            </a:endParaRPr>
          </a:p>
          <a:p>
            <a:pPr indent="0" lvl="0" marL="0" rtl="0" algn="l">
              <a:spcBef>
                <a:spcPts val="0"/>
              </a:spcBef>
              <a:spcAft>
                <a:spcPts val="0"/>
              </a:spcAft>
              <a:buNone/>
            </a:pPr>
            <a:r>
              <a:t/>
            </a:r>
            <a:endParaRPr b="1" sz="1100" u="sng">
              <a:solidFill>
                <a:srgbClr val="EFEFEF"/>
              </a:solidFill>
            </a:endParaRPr>
          </a:p>
          <a:p>
            <a:pPr indent="0" lvl="0" marL="0" rtl="0" algn="l">
              <a:spcBef>
                <a:spcPts val="0"/>
              </a:spcBef>
              <a:spcAft>
                <a:spcPts val="0"/>
              </a:spcAft>
              <a:buNone/>
            </a:pPr>
            <a:r>
              <a:rPr i="1" lang="en">
                <a:solidFill>
                  <a:srgbClr val="EFEFEF"/>
                </a:solidFill>
              </a:rPr>
              <a:t>Organised by</a:t>
            </a:r>
            <a:r>
              <a:rPr lang="en">
                <a:solidFill>
                  <a:srgbClr val="EFEFEF"/>
                </a:solidFill>
              </a:rPr>
              <a:t>-  </a:t>
            </a:r>
            <a:r>
              <a:rPr b="1" lang="en" sz="2500">
                <a:solidFill>
                  <a:srgbClr val="EFEFEF"/>
                </a:solidFill>
              </a:rPr>
              <a:t>Delhi Hacks</a:t>
            </a:r>
            <a:endParaRPr b="1" sz="2500">
              <a:solidFill>
                <a:srgbClr val="EFEFEF"/>
              </a:solidFill>
            </a:endParaRPr>
          </a:p>
          <a:p>
            <a:pPr indent="0" lvl="0" marL="0" rtl="0" algn="l">
              <a:spcBef>
                <a:spcPts val="0"/>
              </a:spcBef>
              <a:spcAft>
                <a:spcPts val="0"/>
              </a:spcAft>
              <a:buNone/>
            </a:pPr>
            <a:r>
              <a:rPr i="1" lang="en" sz="2500">
                <a:solidFill>
                  <a:srgbClr val="EFEFEF"/>
                </a:solidFill>
              </a:rPr>
              <a:t>Theme</a:t>
            </a:r>
            <a:r>
              <a:rPr b="1" lang="en" sz="2500">
                <a:solidFill>
                  <a:srgbClr val="EFEFEF"/>
                </a:solidFill>
              </a:rPr>
              <a:t>- Social Good</a:t>
            </a:r>
            <a:endParaRPr b="1" sz="2500">
              <a:solidFill>
                <a:srgbClr val="EFEFEF"/>
              </a:solidFill>
            </a:endParaRPr>
          </a:p>
        </p:txBody>
      </p:sp>
      <p:pic>
        <p:nvPicPr>
          <p:cNvPr id="61" name="Google Shape;61;p13"/>
          <p:cNvPicPr preferRelativeResize="0"/>
          <p:nvPr/>
        </p:nvPicPr>
        <p:blipFill>
          <a:blip r:embed="rId3">
            <a:alphaModFix/>
          </a:blip>
          <a:stretch>
            <a:fillRect/>
          </a:stretch>
        </p:blipFill>
        <p:spPr>
          <a:xfrm>
            <a:off x="5785147" y="3072947"/>
            <a:ext cx="2345050" cy="129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4D79"/>
        </a:solidFill>
      </p:bgPr>
    </p:bg>
    <p:spTree>
      <p:nvGrpSpPr>
        <p:cNvPr id="225" name="Shape 225"/>
        <p:cNvGrpSpPr/>
        <p:nvPr/>
      </p:nvGrpSpPr>
      <p:grpSpPr>
        <a:xfrm>
          <a:off x="0" y="0"/>
          <a:ext cx="0" cy="0"/>
          <a:chOff x="0" y="0"/>
          <a:chExt cx="0" cy="0"/>
        </a:xfrm>
      </p:grpSpPr>
      <p:sp>
        <p:nvSpPr>
          <p:cNvPr id="226" name="Google Shape;226;p22"/>
          <p:cNvSpPr txBox="1"/>
          <p:nvPr>
            <p:ph type="title"/>
          </p:nvPr>
        </p:nvSpPr>
        <p:spPr>
          <a:xfrm>
            <a:off x="422500" y="337600"/>
            <a:ext cx="8393100" cy="50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u="sng"/>
              <a:t>Our </a:t>
            </a:r>
            <a:r>
              <a:rPr lang="en" sz="3400" u="sng"/>
              <a:t>Product/</a:t>
            </a:r>
            <a:r>
              <a:rPr i="1" lang="en" sz="3200" u="sng"/>
              <a:t>Accomplishment</a:t>
            </a:r>
            <a:endParaRPr i="1" sz="3200" u="sng"/>
          </a:p>
          <a:p>
            <a:pPr indent="0" lvl="0" marL="0" rtl="0" algn="ctr">
              <a:spcBef>
                <a:spcPts val="0"/>
              </a:spcBef>
              <a:spcAft>
                <a:spcPts val="0"/>
              </a:spcAft>
              <a:buNone/>
            </a:pPr>
            <a:r>
              <a:t/>
            </a:r>
            <a:endParaRPr b="0" sz="1800"/>
          </a:p>
        </p:txBody>
      </p:sp>
      <p:pic>
        <p:nvPicPr>
          <p:cNvPr id="227" name="Google Shape;227;p22"/>
          <p:cNvPicPr preferRelativeResize="0"/>
          <p:nvPr/>
        </p:nvPicPr>
        <p:blipFill rotWithShape="1">
          <a:blip r:embed="rId3">
            <a:alphaModFix/>
          </a:blip>
          <a:srcRect b="0" l="16001" r="0" t="0"/>
          <a:stretch/>
        </p:blipFill>
        <p:spPr>
          <a:xfrm>
            <a:off x="3288225" y="897400"/>
            <a:ext cx="5468403" cy="3798529"/>
          </a:xfrm>
          <a:prstGeom prst="rect">
            <a:avLst/>
          </a:prstGeom>
          <a:noFill/>
          <a:ln>
            <a:noFill/>
          </a:ln>
        </p:spPr>
      </p:pic>
      <p:sp>
        <p:nvSpPr>
          <p:cNvPr id="228" name="Google Shape;228;p22"/>
          <p:cNvSpPr txBox="1"/>
          <p:nvPr/>
        </p:nvSpPr>
        <p:spPr>
          <a:xfrm>
            <a:off x="625350" y="1251300"/>
            <a:ext cx="2194200" cy="19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100">
                <a:solidFill>
                  <a:schemeClr val="lt1"/>
                </a:solidFill>
                <a:latin typeface="Raleway"/>
                <a:ea typeface="Raleway"/>
                <a:cs typeface="Raleway"/>
                <a:sym typeface="Raleway"/>
              </a:rPr>
              <a:t>This is how our model looks like and what we have accomplished as a working model.</a:t>
            </a:r>
            <a:endParaRPr sz="2100">
              <a:solidFill>
                <a:schemeClr val="lt1"/>
              </a:solidFill>
              <a:latin typeface="Raleway"/>
              <a:ea typeface="Raleway"/>
              <a:cs typeface="Raleway"/>
              <a:sym typeface="Raleway"/>
            </a:endParaRPr>
          </a:p>
          <a:p>
            <a:pPr indent="0" lvl="0" marL="0" rtl="0" algn="l">
              <a:spcBef>
                <a:spcPts val="0"/>
              </a:spcBef>
              <a:spcAft>
                <a:spcPts val="0"/>
              </a:spcAft>
              <a:buNone/>
            </a:pPr>
            <a:r>
              <a:t/>
            </a:r>
            <a:endParaRPr sz="1700">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232" name="Shape 232"/>
        <p:cNvGrpSpPr/>
        <p:nvPr/>
      </p:nvGrpSpPr>
      <p:grpSpPr>
        <a:xfrm>
          <a:off x="0" y="0"/>
          <a:ext cx="0" cy="0"/>
          <a:chOff x="0" y="0"/>
          <a:chExt cx="0" cy="0"/>
        </a:xfrm>
      </p:grpSpPr>
      <p:sp>
        <p:nvSpPr>
          <p:cNvPr id="233" name="Google Shape;233;p23"/>
          <p:cNvSpPr txBox="1"/>
          <p:nvPr>
            <p:ph type="title"/>
          </p:nvPr>
        </p:nvSpPr>
        <p:spPr>
          <a:xfrm>
            <a:off x="443075" y="255025"/>
            <a:ext cx="2848500" cy="35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u="sng">
                <a:solidFill>
                  <a:srgbClr val="000000"/>
                </a:solidFill>
              </a:rPr>
              <a:t>Milstone</a:t>
            </a:r>
            <a:endParaRPr sz="3700" u="sng">
              <a:solidFill>
                <a:srgbClr val="000000"/>
              </a:solidFill>
            </a:endParaRPr>
          </a:p>
        </p:txBody>
      </p:sp>
      <p:cxnSp>
        <p:nvCxnSpPr>
          <p:cNvPr id="234" name="Google Shape;234;p23"/>
          <p:cNvCxnSpPr/>
          <p:nvPr/>
        </p:nvCxnSpPr>
        <p:spPr>
          <a:xfrm flipH="1" rot="10800000">
            <a:off x="755125" y="2442900"/>
            <a:ext cx="7738800" cy="11700"/>
          </a:xfrm>
          <a:prstGeom prst="straightConnector1">
            <a:avLst/>
          </a:prstGeom>
          <a:noFill/>
          <a:ln cap="flat" cmpd="sng" w="38100">
            <a:solidFill>
              <a:schemeClr val="dk2"/>
            </a:solidFill>
            <a:prstDash val="solid"/>
            <a:round/>
            <a:headEnd len="med" w="med" type="none"/>
            <a:tailEnd len="med" w="med" type="none"/>
          </a:ln>
        </p:spPr>
      </p:cxnSp>
      <p:cxnSp>
        <p:nvCxnSpPr>
          <p:cNvPr id="235" name="Google Shape;235;p23"/>
          <p:cNvCxnSpPr/>
          <p:nvPr/>
        </p:nvCxnSpPr>
        <p:spPr>
          <a:xfrm>
            <a:off x="1698900" y="1640600"/>
            <a:ext cx="0" cy="825900"/>
          </a:xfrm>
          <a:prstGeom prst="straightConnector1">
            <a:avLst/>
          </a:prstGeom>
          <a:noFill/>
          <a:ln cap="flat" cmpd="sng" w="38100">
            <a:solidFill>
              <a:schemeClr val="dk2"/>
            </a:solidFill>
            <a:prstDash val="solid"/>
            <a:round/>
            <a:headEnd len="med" w="med" type="oval"/>
            <a:tailEnd len="med" w="med" type="none"/>
          </a:ln>
        </p:spPr>
      </p:cxnSp>
      <p:cxnSp>
        <p:nvCxnSpPr>
          <p:cNvPr id="236" name="Google Shape;236;p23"/>
          <p:cNvCxnSpPr/>
          <p:nvPr/>
        </p:nvCxnSpPr>
        <p:spPr>
          <a:xfrm>
            <a:off x="3149925" y="2419200"/>
            <a:ext cx="11700" cy="967500"/>
          </a:xfrm>
          <a:prstGeom prst="straightConnector1">
            <a:avLst/>
          </a:prstGeom>
          <a:noFill/>
          <a:ln cap="flat" cmpd="sng" w="38100">
            <a:solidFill>
              <a:schemeClr val="dk2"/>
            </a:solidFill>
            <a:prstDash val="solid"/>
            <a:round/>
            <a:headEnd len="med" w="med" type="none"/>
            <a:tailEnd len="med" w="med" type="oval"/>
          </a:ln>
        </p:spPr>
      </p:cxnSp>
      <p:cxnSp>
        <p:nvCxnSpPr>
          <p:cNvPr id="237" name="Google Shape;237;p23"/>
          <p:cNvCxnSpPr/>
          <p:nvPr/>
        </p:nvCxnSpPr>
        <p:spPr>
          <a:xfrm rot="10800000">
            <a:off x="4954950" y="1628900"/>
            <a:ext cx="11700" cy="813900"/>
          </a:xfrm>
          <a:prstGeom prst="straightConnector1">
            <a:avLst/>
          </a:prstGeom>
          <a:noFill/>
          <a:ln cap="flat" cmpd="sng" w="38100">
            <a:solidFill>
              <a:schemeClr val="dk2"/>
            </a:solidFill>
            <a:prstDash val="solid"/>
            <a:round/>
            <a:headEnd len="med" w="med" type="none"/>
            <a:tailEnd len="med" w="med" type="oval"/>
          </a:ln>
        </p:spPr>
      </p:cxnSp>
      <p:cxnSp>
        <p:nvCxnSpPr>
          <p:cNvPr id="238" name="Google Shape;238;p23"/>
          <p:cNvCxnSpPr/>
          <p:nvPr/>
        </p:nvCxnSpPr>
        <p:spPr>
          <a:xfrm>
            <a:off x="6488475" y="2442800"/>
            <a:ext cx="11700" cy="790500"/>
          </a:xfrm>
          <a:prstGeom prst="straightConnector1">
            <a:avLst/>
          </a:prstGeom>
          <a:noFill/>
          <a:ln cap="flat" cmpd="sng" w="38100">
            <a:solidFill>
              <a:schemeClr val="dk2"/>
            </a:solidFill>
            <a:prstDash val="solid"/>
            <a:round/>
            <a:headEnd len="med" w="med" type="none"/>
            <a:tailEnd len="med" w="med" type="oval"/>
          </a:ln>
        </p:spPr>
      </p:cxnSp>
      <p:sp>
        <p:nvSpPr>
          <p:cNvPr id="239" name="Google Shape;239;p23"/>
          <p:cNvSpPr txBox="1"/>
          <p:nvPr/>
        </p:nvSpPr>
        <p:spPr>
          <a:xfrm>
            <a:off x="648950" y="885600"/>
            <a:ext cx="23121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40" name="Google Shape;240;p23"/>
          <p:cNvSpPr txBox="1"/>
          <p:nvPr/>
        </p:nvSpPr>
        <p:spPr>
          <a:xfrm>
            <a:off x="884900" y="979975"/>
            <a:ext cx="25482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Finding and collecting Hardware parts</a:t>
            </a:r>
            <a:endParaRPr sz="1600">
              <a:latin typeface="Source Sans Pro"/>
              <a:ea typeface="Source Sans Pro"/>
              <a:cs typeface="Source Sans Pro"/>
              <a:sym typeface="Source Sans Pro"/>
            </a:endParaRPr>
          </a:p>
        </p:txBody>
      </p:sp>
      <p:sp>
        <p:nvSpPr>
          <p:cNvPr id="241" name="Google Shape;241;p23"/>
          <p:cNvSpPr txBox="1"/>
          <p:nvPr/>
        </p:nvSpPr>
        <p:spPr>
          <a:xfrm>
            <a:off x="1958450" y="3318500"/>
            <a:ext cx="25482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Source Sans Pro"/>
                <a:ea typeface="Source Sans Pro"/>
                <a:cs typeface="Source Sans Pro"/>
                <a:sym typeface="Source Sans Pro"/>
              </a:rPr>
              <a:t>Putting all the hardware together and connecting them to make a working model</a:t>
            </a:r>
            <a:endParaRPr sz="1500">
              <a:latin typeface="Source Sans Pro"/>
              <a:ea typeface="Source Sans Pro"/>
              <a:cs typeface="Source Sans Pro"/>
              <a:sym typeface="Source Sans Pro"/>
            </a:endParaRPr>
          </a:p>
        </p:txBody>
      </p:sp>
      <p:sp>
        <p:nvSpPr>
          <p:cNvPr id="242" name="Google Shape;242;p23"/>
          <p:cNvSpPr txBox="1"/>
          <p:nvPr/>
        </p:nvSpPr>
        <p:spPr>
          <a:xfrm>
            <a:off x="4070075" y="1238850"/>
            <a:ext cx="3626100" cy="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43" name="Google Shape;243;p23"/>
          <p:cNvSpPr txBox="1"/>
          <p:nvPr/>
        </p:nvSpPr>
        <p:spPr>
          <a:xfrm>
            <a:off x="4070075" y="1238850"/>
            <a:ext cx="3400500" cy="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Source Sans Pro"/>
                <a:ea typeface="Source Sans Pro"/>
                <a:cs typeface="Source Sans Pro"/>
                <a:sym typeface="Source Sans Pro"/>
              </a:rPr>
              <a:t>Coding in the background</a:t>
            </a:r>
            <a:endParaRPr sz="1500">
              <a:latin typeface="Source Sans Pro"/>
              <a:ea typeface="Source Sans Pro"/>
              <a:cs typeface="Source Sans Pro"/>
              <a:sym typeface="Source Sans Pro"/>
            </a:endParaRPr>
          </a:p>
        </p:txBody>
      </p:sp>
      <p:sp>
        <p:nvSpPr>
          <p:cNvPr id="244" name="Google Shape;244;p23"/>
          <p:cNvSpPr txBox="1"/>
          <p:nvPr/>
        </p:nvSpPr>
        <p:spPr>
          <a:xfrm>
            <a:off x="5556500" y="3241700"/>
            <a:ext cx="2139600" cy="9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Source Sans Pro"/>
                <a:ea typeface="Source Sans Pro"/>
                <a:cs typeface="Source Sans Pro"/>
                <a:sym typeface="Source Sans Pro"/>
              </a:rPr>
              <a:t>Putting all the components together and testing the model</a:t>
            </a:r>
            <a:endParaRPr sz="1500">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48" name="Shape 248"/>
        <p:cNvGrpSpPr/>
        <p:nvPr/>
      </p:nvGrpSpPr>
      <p:grpSpPr>
        <a:xfrm>
          <a:off x="0" y="0"/>
          <a:ext cx="0" cy="0"/>
          <a:chOff x="0" y="0"/>
          <a:chExt cx="0" cy="0"/>
        </a:xfrm>
      </p:grpSpPr>
      <p:sp>
        <p:nvSpPr>
          <p:cNvPr id="249" name="Google Shape;249;p24"/>
          <p:cNvSpPr txBox="1"/>
          <p:nvPr>
            <p:ph type="title"/>
          </p:nvPr>
        </p:nvSpPr>
        <p:spPr>
          <a:xfrm>
            <a:off x="175200" y="175825"/>
            <a:ext cx="8806200" cy="48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000" u="sng"/>
              <a:t>Future Scope</a:t>
            </a:r>
            <a:endParaRPr sz="3000" u="sng"/>
          </a:p>
          <a:p>
            <a:pPr indent="0" lvl="0" marL="0" rtl="0" algn="l">
              <a:spcBef>
                <a:spcPts val="0"/>
              </a:spcBef>
              <a:spcAft>
                <a:spcPts val="0"/>
              </a:spcAft>
              <a:buClr>
                <a:schemeClr val="dk2"/>
              </a:buClr>
              <a:buSzPts val="1100"/>
              <a:buFont typeface="Arial"/>
              <a:buNone/>
            </a:pPr>
            <a:r>
              <a:t/>
            </a:r>
            <a:endParaRPr sz="1800"/>
          </a:p>
          <a:p>
            <a:pPr indent="-342900" lvl="0" marL="457200" rtl="0" algn="l">
              <a:spcBef>
                <a:spcPts val="0"/>
              </a:spcBef>
              <a:spcAft>
                <a:spcPts val="0"/>
              </a:spcAft>
              <a:buSzPts val="1800"/>
              <a:buChar char="❖"/>
            </a:pPr>
            <a:r>
              <a:rPr lang="en" sz="1800"/>
              <a:t>We can introduce some sensors with the help of Gyrometer sensor in hand gesture, we can increase the limits of signs available for different sentences instead of only common words. In terms of marketing the product, we would like to initially target differently abled people centre of our region.</a:t>
            </a:r>
            <a:endParaRPr sz="1800"/>
          </a:p>
          <a:p>
            <a:pPr indent="-342900" lvl="0" marL="457200" rtl="0" algn="l">
              <a:spcBef>
                <a:spcPts val="0"/>
              </a:spcBef>
              <a:spcAft>
                <a:spcPts val="0"/>
              </a:spcAft>
              <a:buSzPts val="1800"/>
              <a:buChar char="❖"/>
            </a:pPr>
            <a:r>
              <a:rPr lang="en" sz="1800"/>
              <a:t>The application can be integrated with other mobile and IoT devices to improve user interaction and make the system more robust.</a:t>
            </a:r>
            <a:endParaRPr sz="1800"/>
          </a:p>
          <a:p>
            <a:pPr indent="-342900" lvl="0" marL="457200" rtl="0" algn="l">
              <a:spcBef>
                <a:spcPts val="0"/>
              </a:spcBef>
              <a:spcAft>
                <a:spcPts val="0"/>
              </a:spcAft>
              <a:buSzPts val="1800"/>
              <a:buChar char="❖"/>
            </a:pPr>
            <a:r>
              <a:rPr lang="en" sz="1800"/>
              <a:t> The accuracy of the program can be further improvised by using neural networks. </a:t>
            </a:r>
            <a:endParaRPr sz="1800"/>
          </a:p>
          <a:p>
            <a:pPr indent="-342900" lvl="0" marL="457200" rtl="0" algn="l">
              <a:spcBef>
                <a:spcPts val="0"/>
              </a:spcBef>
              <a:spcAft>
                <a:spcPts val="0"/>
              </a:spcAft>
              <a:buSzPts val="1800"/>
              <a:buChar char="❖"/>
            </a:pPr>
            <a:r>
              <a:rPr lang="en" sz="1800"/>
              <a:t>Use of the application in the fields of medicines, governance etc. The whole point of making the solution as a commercially viable product for the users is to help the impaired community around the world.</a:t>
            </a:r>
            <a:endParaRPr sz="1800"/>
          </a:p>
          <a:p>
            <a:pPr indent="0" lvl="0" marL="0" rtl="0" algn="l">
              <a:spcBef>
                <a:spcPts val="0"/>
              </a:spcBef>
              <a:spcAft>
                <a:spcPts val="0"/>
              </a:spcAft>
              <a:buClr>
                <a:schemeClr val="dk2"/>
              </a:buClr>
              <a:buSzPts val="1100"/>
              <a:buFont typeface="Arial"/>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53" name="Shape 253"/>
        <p:cNvGrpSpPr/>
        <p:nvPr/>
      </p:nvGrpSpPr>
      <p:grpSpPr>
        <a:xfrm>
          <a:off x="0" y="0"/>
          <a:ext cx="0" cy="0"/>
          <a:chOff x="0" y="0"/>
          <a:chExt cx="0" cy="0"/>
        </a:xfrm>
      </p:grpSpPr>
      <p:sp>
        <p:nvSpPr>
          <p:cNvPr id="254" name="Google Shape;254;p25"/>
          <p:cNvSpPr txBox="1"/>
          <p:nvPr>
            <p:ph type="title"/>
          </p:nvPr>
        </p:nvSpPr>
        <p:spPr>
          <a:xfrm>
            <a:off x="490250" y="526350"/>
            <a:ext cx="8262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200"/>
              <a:t>What we learned?</a:t>
            </a:r>
            <a:endParaRPr i="1" sz="3200"/>
          </a:p>
          <a:p>
            <a:pPr indent="0" lvl="0" marL="0" rtl="0" algn="l">
              <a:spcBef>
                <a:spcPts val="0"/>
              </a:spcBef>
              <a:spcAft>
                <a:spcPts val="0"/>
              </a:spcAft>
              <a:buNone/>
            </a:pPr>
            <a:r>
              <a:t/>
            </a:r>
            <a:endParaRPr i="1" sz="3200"/>
          </a:p>
          <a:p>
            <a:pPr indent="0" lvl="0" marL="0" rtl="0" algn="l">
              <a:spcBef>
                <a:spcPts val="0"/>
              </a:spcBef>
              <a:spcAft>
                <a:spcPts val="0"/>
              </a:spcAft>
              <a:buNone/>
            </a:pPr>
            <a:r>
              <a:rPr i="1" lang="en" sz="3100"/>
              <a:t>This proved to be a great opportunity for us!</a:t>
            </a:r>
            <a:endParaRPr i="1" sz="3100"/>
          </a:p>
          <a:p>
            <a:pPr indent="0" lvl="0" marL="0" rtl="0" algn="l">
              <a:spcBef>
                <a:spcPts val="0"/>
              </a:spcBef>
              <a:spcAft>
                <a:spcPts val="0"/>
              </a:spcAft>
              <a:buNone/>
            </a:pPr>
            <a:r>
              <a:t/>
            </a:r>
            <a:endParaRPr sz="2400"/>
          </a:p>
          <a:p>
            <a:pPr indent="0" lvl="0" marL="0" rtl="0" algn="l">
              <a:spcBef>
                <a:spcPts val="0"/>
              </a:spcBef>
              <a:spcAft>
                <a:spcPts val="0"/>
              </a:spcAft>
              <a:buClr>
                <a:schemeClr val="dk2"/>
              </a:buClr>
              <a:buSzPts val="1100"/>
              <a:buFont typeface="Arial"/>
              <a:buNone/>
            </a:pPr>
            <a:r>
              <a:rPr lang="en" sz="2400"/>
              <a:t>We Learned that without having much components, how to make an efficient project using hardware in specific time and also, learned about the new sensors. Moreover, built a more functioning mobile app.</a:t>
            </a:r>
            <a:endParaRPr sz="2400"/>
          </a:p>
          <a:p>
            <a:pPr indent="0" lvl="0" marL="0" rtl="0" algn="l">
              <a:spcBef>
                <a:spcPts val="0"/>
              </a:spcBef>
              <a:spcAft>
                <a:spcPts val="0"/>
              </a:spcAft>
              <a:buClr>
                <a:schemeClr val="dk2"/>
              </a:buClr>
              <a:buSzPts val="1100"/>
              <a:buFont typeface="Arial"/>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8" name="Shape 258"/>
        <p:cNvGrpSpPr/>
        <p:nvPr/>
      </p:nvGrpSpPr>
      <p:grpSpPr>
        <a:xfrm>
          <a:off x="0" y="0"/>
          <a:ext cx="0" cy="0"/>
          <a:chOff x="0" y="0"/>
          <a:chExt cx="0" cy="0"/>
        </a:xfrm>
      </p:grpSpPr>
      <p:sp>
        <p:nvSpPr>
          <p:cNvPr id="259" name="Google Shape;259;p26"/>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26"/>
          <p:cNvPicPr preferRelativeResize="0"/>
          <p:nvPr/>
        </p:nvPicPr>
        <p:blipFill>
          <a:blip r:embed="rId3">
            <a:alphaModFix/>
          </a:blip>
          <a:stretch>
            <a:fillRect/>
          </a:stretch>
        </p:blipFill>
        <p:spPr>
          <a:xfrm>
            <a:off x="247850" y="152400"/>
            <a:ext cx="8635424" cy="4882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4294967295" type="title"/>
          </p:nvPr>
        </p:nvSpPr>
        <p:spPr>
          <a:xfrm>
            <a:off x="480350" y="179075"/>
            <a:ext cx="81993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br>
              <a:rPr i="1" lang="en" sz="2200">
                <a:solidFill>
                  <a:srgbClr val="000000"/>
                </a:solidFill>
                <a:latin typeface="Lato"/>
                <a:ea typeface="Lato"/>
                <a:cs typeface="Lato"/>
                <a:sym typeface="Lato"/>
              </a:rPr>
            </a:br>
            <a:r>
              <a:rPr i="1" lang="en" sz="2200" u="sng">
                <a:solidFill>
                  <a:srgbClr val="000000"/>
                </a:solidFill>
                <a:latin typeface="Lato"/>
                <a:ea typeface="Lato"/>
                <a:cs typeface="Lato"/>
                <a:sym typeface="Lato"/>
              </a:rPr>
              <a:t>T</a:t>
            </a:r>
            <a:r>
              <a:rPr i="1" lang="en" sz="2200" u="sng">
                <a:latin typeface="Lato"/>
                <a:ea typeface="Lato"/>
                <a:cs typeface="Lato"/>
                <a:sym typeface="Lato"/>
              </a:rPr>
              <a:t>EAM BOT SQUAD</a:t>
            </a:r>
            <a:r>
              <a:rPr i="1" lang="en" sz="2200">
                <a:latin typeface="Lato"/>
                <a:ea typeface="Lato"/>
                <a:cs typeface="Lato"/>
                <a:sym typeface="Lato"/>
              </a:rPr>
              <a:t> - </a:t>
            </a:r>
            <a:endParaRPr sz="2400"/>
          </a:p>
        </p:txBody>
      </p:sp>
      <p:sp>
        <p:nvSpPr>
          <p:cNvPr id="67" name="Google Shape;67;p14"/>
          <p:cNvSpPr txBox="1"/>
          <p:nvPr>
            <p:ph idx="4294967295" type="title"/>
          </p:nvPr>
        </p:nvSpPr>
        <p:spPr>
          <a:xfrm>
            <a:off x="2429888" y="3203700"/>
            <a:ext cx="1784400" cy="831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700">
                <a:latin typeface="Lato"/>
                <a:ea typeface="Lato"/>
                <a:cs typeface="Lato"/>
                <a:sym typeface="Lato"/>
              </a:rPr>
              <a:t>DIVYA MAHESHWARI</a:t>
            </a:r>
            <a:endParaRPr sz="1700">
              <a:latin typeface="Lato"/>
              <a:ea typeface="Lato"/>
              <a:cs typeface="Lato"/>
              <a:sym typeface="Lato"/>
            </a:endParaRPr>
          </a:p>
        </p:txBody>
      </p:sp>
      <p:pic>
        <p:nvPicPr>
          <p:cNvPr id="68" name="Google Shape;68;p14"/>
          <p:cNvPicPr preferRelativeResize="0"/>
          <p:nvPr/>
        </p:nvPicPr>
        <p:blipFill rotWithShape="1">
          <a:blip r:embed="rId3">
            <a:alphaModFix/>
          </a:blip>
          <a:srcRect b="0" l="0" r="26916" t="19639"/>
          <a:stretch/>
        </p:blipFill>
        <p:spPr>
          <a:xfrm>
            <a:off x="6932625" y="1231138"/>
            <a:ext cx="1861050" cy="1952100"/>
          </a:xfrm>
          <a:prstGeom prst="rect">
            <a:avLst/>
          </a:prstGeom>
          <a:noFill/>
          <a:ln>
            <a:noFill/>
          </a:ln>
        </p:spPr>
      </p:pic>
      <p:pic>
        <p:nvPicPr>
          <p:cNvPr id="69" name="Google Shape;69;p14"/>
          <p:cNvPicPr preferRelativeResize="0"/>
          <p:nvPr/>
        </p:nvPicPr>
        <p:blipFill>
          <a:blip r:embed="rId4">
            <a:alphaModFix/>
          </a:blip>
          <a:stretch>
            <a:fillRect/>
          </a:stretch>
        </p:blipFill>
        <p:spPr>
          <a:xfrm>
            <a:off x="4632800" y="1247363"/>
            <a:ext cx="1952100" cy="1952100"/>
          </a:xfrm>
          <a:prstGeom prst="rect">
            <a:avLst/>
          </a:prstGeom>
          <a:noFill/>
          <a:ln>
            <a:noFill/>
          </a:ln>
        </p:spPr>
      </p:pic>
      <p:pic>
        <p:nvPicPr>
          <p:cNvPr id="70" name="Google Shape;70;p14"/>
          <p:cNvPicPr preferRelativeResize="0"/>
          <p:nvPr/>
        </p:nvPicPr>
        <p:blipFill>
          <a:blip r:embed="rId5">
            <a:alphaModFix/>
          </a:blip>
          <a:stretch>
            <a:fillRect/>
          </a:stretch>
        </p:blipFill>
        <p:spPr>
          <a:xfrm>
            <a:off x="398050" y="1247375"/>
            <a:ext cx="1861043" cy="1919650"/>
          </a:xfrm>
          <a:prstGeom prst="rect">
            <a:avLst/>
          </a:prstGeom>
          <a:noFill/>
          <a:ln>
            <a:noFill/>
          </a:ln>
        </p:spPr>
      </p:pic>
      <p:pic>
        <p:nvPicPr>
          <p:cNvPr id="71" name="Google Shape;71;p14"/>
          <p:cNvPicPr preferRelativeResize="0"/>
          <p:nvPr/>
        </p:nvPicPr>
        <p:blipFill>
          <a:blip r:embed="rId6">
            <a:alphaModFix/>
          </a:blip>
          <a:stretch>
            <a:fillRect/>
          </a:stretch>
        </p:blipFill>
        <p:spPr>
          <a:xfrm>
            <a:off x="2500675" y="1247387"/>
            <a:ext cx="1784399" cy="1919638"/>
          </a:xfrm>
          <a:prstGeom prst="rect">
            <a:avLst/>
          </a:prstGeom>
          <a:noFill/>
          <a:ln>
            <a:noFill/>
          </a:ln>
        </p:spPr>
      </p:pic>
      <p:sp>
        <p:nvSpPr>
          <p:cNvPr id="72" name="Google Shape;72;p14"/>
          <p:cNvSpPr txBox="1"/>
          <p:nvPr/>
        </p:nvSpPr>
        <p:spPr>
          <a:xfrm>
            <a:off x="352513" y="3248100"/>
            <a:ext cx="1952100" cy="7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Lato"/>
                <a:ea typeface="Lato"/>
                <a:cs typeface="Lato"/>
                <a:sym typeface="Lato"/>
              </a:rPr>
              <a:t>KARTIK AGARWAL</a:t>
            </a:r>
            <a:endParaRPr b="1"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     (Team Leader)</a:t>
            </a:r>
            <a:endParaRPr b="1" sz="1700">
              <a:latin typeface="Lato"/>
              <a:ea typeface="Lato"/>
              <a:cs typeface="Lato"/>
              <a:sym typeface="Lato"/>
            </a:endParaRPr>
          </a:p>
        </p:txBody>
      </p:sp>
      <p:sp>
        <p:nvSpPr>
          <p:cNvPr id="73" name="Google Shape;73;p14"/>
          <p:cNvSpPr txBox="1"/>
          <p:nvPr/>
        </p:nvSpPr>
        <p:spPr>
          <a:xfrm>
            <a:off x="4587000" y="3248100"/>
            <a:ext cx="1952100" cy="6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Lato"/>
                <a:ea typeface="Lato"/>
                <a:cs typeface="Lato"/>
                <a:sym typeface="Lato"/>
              </a:rPr>
              <a:t>VARNIT GOSWAMI</a:t>
            </a:r>
            <a:endParaRPr b="1" sz="1700">
              <a:latin typeface="Lato"/>
              <a:ea typeface="Lato"/>
              <a:cs typeface="Lato"/>
              <a:sym typeface="Lato"/>
            </a:endParaRPr>
          </a:p>
        </p:txBody>
      </p:sp>
      <p:sp>
        <p:nvSpPr>
          <p:cNvPr id="74" name="Google Shape;74;p14"/>
          <p:cNvSpPr txBox="1"/>
          <p:nvPr/>
        </p:nvSpPr>
        <p:spPr>
          <a:xfrm>
            <a:off x="6911800" y="3275850"/>
            <a:ext cx="1707000" cy="5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Lato"/>
                <a:ea typeface="Lato"/>
                <a:cs typeface="Lato"/>
                <a:sym typeface="Lato"/>
              </a:rPr>
              <a:t>SHIVANI</a:t>
            </a:r>
            <a:endParaRPr b="1" sz="1700">
              <a:latin typeface="Lato"/>
              <a:ea typeface="Lato"/>
              <a:cs typeface="Lato"/>
              <a:sym typeface="Lato"/>
            </a:endParaRPr>
          </a:p>
        </p:txBody>
      </p:sp>
      <p:sp>
        <p:nvSpPr>
          <p:cNvPr id="75" name="Google Shape;75;p14"/>
          <p:cNvSpPr txBox="1"/>
          <p:nvPr/>
        </p:nvSpPr>
        <p:spPr>
          <a:xfrm>
            <a:off x="480350" y="1008725"/>
            <a:ext cx="47778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sz="2200">
              <a:latin typeface="Lato"/>
              <a:ea typeface="Lato"/>
              <a:cs typeface="Lato"/>
              <a:sym typeface="Lato"/>
            </a:endParaRPr>
          </a:p>
        </p:txBody>
      </p:sp>
      <p:sp>
        <p:nvSpPr>
          <p:cNvPr id="76" name="Google Shape;76;p14"/>
          <p:cNvSpPr txBox="1"/>
          <p:nvPr/>
        </p:nvSpPr>
        <p:spPr>
          <a:xfrm>
            <a:off x="398050" y="4294925"/>
            <a:ext cx="67950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82" name="Google Shape;82;p15"/>
          <p:cNvSpPr txBox="1"/>
          <p:nvPr>
            <p:ph type="title"/>
          </p:nvPr>
        </p:nvSpPr>
        <p:spPr>
          <a:xfrm>
            <a:off x="490250" y="526350"/>
            <a:ext cx="5290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3400" u="sng"/>
          </a:p>
          <a:p>
            <a:pPr indent="0" lvl="0" marL="0" rtl="0" algn="l">
              <a:spcBef>
                <a:spcPts val="0"/>
              </a:spcBef>
              <a:spcAft>
                <a:spcPts val="0"/>
              </a:spcAft>
              <a:buNone/>
            </a:pPr>
            <a:r>
              <a:rPr lang="en" sz="3400" u="sng"/>
              <a:t>Problem</a:t>
            </a:r>
            <a:r>
              <a:rPr b="1" lang="en" sz="3400" u="sng"/>
              <a:t> statement</a:t>
            </a:r>
            <a:endParaRPr b="1" sz="3400" u="sng"/>
          </a:p>
          <a:p>
            <a:pPr indent="0" lvl="0" marL="0" rtl="0" algn="l">
              <a:spcBef>
                <a:spcPts val="0"/>
              </a:spcBef>
              <a:spcAft>
                <a:spcPts val="0"/>
              </a:spcAft>
              <a:buNone/>
            </a:pPr>
            <a:r>
              <a:t/>
            </a:r>
            <a:endParaRPr sz="2200" u="sng"/>
          </a:p>
          <a:p>
            <a:pPr indent="0" lvl="0" marL="0" rtl="0" algn="l">
              <a:spcBef>
                <a:spcPts val="0"/>
              </a:spcBef>
              <a:spcAft>
                <a:spcPts val="0"/>
              </a:spcAft>
              <a:buNone/>
            </a:pPr>
            <a:r>
              <a:rPr b="0" lang="en" sz="2100">
                <a:solidFill>
                  <a:srgbClr val="FFFFFF"/>
                </a:solidFill>
                <a:latin typeface="Lato"/>
                <a:ea typeface="Lato"/>
                <a:cs typeface="Lato"/>
                <a:sym typeface="Lato"/>
              </a:rPr>
              <a:t>It is difficult for normal people to understand the sign language used by  speech impaired people. </a:t>
            </a:r>
            <a:r>
              <a:rPr b="0" lang="en" sz="2100">
                <a:solidFill>
                  <a:srgbClr val="FFFFFF"/>
                </a:solidFill>
                <a:latin typeface="Source Sans Pro"/>
                <a:ea typeface="Source Sans Pro"/>
                <a:cs typeface="Source Sans Pro"/>
                <a:sym typeface="Source Sans Pro"/>
              </a:rPr>
              <a:t>There is always a communication gap between them.</a:t>
            </a:r>
            <a:endParaRPr b="0" sz="2100">
              <a:solidFill>
                <a:srgbClr val="FFFFFF"/>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b="0" lang="en" sz="2100">
                <a:solidFill>
                  <a:srgbClr val="FFFFFF"/>
                </a:solidFill>
                <a:latin typeface="Source Sans Pro"/>
                <a:ea typeface="Source Sans Pro"/>
                <a:cs typeface="Source Sans Pro"/>
                <a:sym typeface="Source Sans Pro"/>
              </a:rPr>
              <a:t>It makes them feel separated and different and make it difficult to express their thoughts.</a:t>
            </a:r>
            <a:endParaRPr b="0" sz="2100">
              <a:solidFill>
                <a:srgbClr val="FFFFFF"/>
              </a:solidFill>
              <a:latin typeface="Source Sans Pro"/>
              <a:ea typeface="Source Sans Pro"/>
              <a:cs typeface="Source Sans Pro"/>
              <a:sym typeface="Source Sans Pro"/>
            </a:endParaRPr>
          </a:p>
          <a:p>
            <a:pPr indent="0" lvl="0" marL="0" rtl="0" algn="l">
              <a:spcBef>
                <a:spcPts val="1600"/>
              </a:spcBef>
              <a:spcAft>
                <a:spcPts val="0"/>
              </a:spcAft>
              <a:buNone/>
            </a:pPr>
            <a:r>
              <a:rPr b="0" lang="en" sz="2100">
                <a:solidFill>
                  <a:srgbClr val="FFFFFF"/>
                </a:solidFill>
                <a:latin typeface="Lato"/>
                <a:ea typeface="Lato"/>
                <a:cs typeface="Lato"/>
                <a:sym typeface="Lato"/>
              </a:rPr>
              <a:t>What we can do to understand their thoughts and communicate with them in clearly?</a:t>
            </a:r>
            <a:endParaRPr sz="2000">
              <a:solidFill>
                <a:srgbClr val="FFFFFF"/>
              </a:solidFill>
              <a:latin typeface="Lato"/>
              <a:ea typeface="Lato"/>
              <a:cs typeface="Lato"/>
              <a:sym typeface="Lato"/>
            </a:endParaRPr>
          </a:p>
          <a:p>
            <a:pPr indent="0" lvl="0" marL="0" rtl="0" algn="l">
              <a:spcBef>
                <a:spcPts val="0"/>
              </a:spcBef>
              <a:spcAft>
                <a:spcPts val="0"/>
              </a:spcAft>
              <a:buNone/>
            </a:pPr>
            <a:r>
              <a:t/>
            </a:r>
            <a:endParaRPr sz="3400"/>
          </a:p>
        </p:txBody>
      </p:sp>
      <p:pic>
        <p:nvPicPr>
          <p:cNvPr id="83" name="Google Shape;83;p15"/>
          <p:cNvPicPr preferRelativeResize="0"/>
          <p:nvPr/>
        </p:nvPicPr>
        <p:blipFill rotWithShape="1">
          <a:blip r:embed="rId4">
            <a:alphaModFix/>
          </a:blip>
          <a:srcRect b="11616" l="-7490" r="7490" t="4144"/>
          <a:stretch/>
        </p:blipFill>
        <p:spPr>
          <a:xfrm>
            <a:off x="5934025" y="1250475"/>
            <a:ext cx="2716925" cy="2642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Closeup from the side of a hand pushing a knob on an audio mixer" id="88" name="Google Shape;88;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9" name="Google Shape;89;p16"/>
          <p:cNvSpPr txBox="1"/>
          <p:nvPr>
            <p:ph type="title"/>
          </p:nvPr>
        </p:nvSpPr>
        <p:spPr>
          <a:xfrm>
            <a:off x="265500" y="1724425"/>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u="sng">
                <a:solidFill>
                  <a:schemeClr val="lt1"/>
                </a:solidFill>
              </a:rPr>
              <a:t>OUR IDEA</a:t>
            </a:r>
            <a:endParaRPr sz="4000" u="sng">
              <a:solidFill>
                <a:schemeClr val="lt1"/>
              </a:solidFill>
            </a:endParaRPr>
          </a:p>
        </p:txBody>
      </p:sp>
      <p:sp>
        <p:nvSpPr>
          <p:cNvPr id="90" name="Google Shape;90;p16"/>
          <p:cNvSpPr txBox="1"/>
          <p:nvPr>
            <p:ph idx="2" type="body"/>
          </p:nvPr>
        </p:nvSpPr>
        <p:spPr>
          <a:xfrm>
            <a:off x="4872275" y="920975"/>
            <a:ext cx="3916800" cy="35154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n" sz="2200">
                <a:solidFill>
                  <a:srgbClr val="FFFFFF"/>
                </a:solidFill>
                <a:latin typeface="Lato"/>
                <a:ea typeface="Lato"/>
                <a:cs typeface="Lato"/>
                <a:sym typeface="Lato"/>
              </a:rPr>
              <a:t>Team  ‘THE BOT SQUAD’ has come up with the idea of developing a  </a:t>
            </a:r>
            <a:r>
              <a:rPr lang="en" sz="2200" u="sng">
                <a:solidFill>
                  <a:srgbClr val="FFFFFF"/>
                </a:solidFill>
                <a:latin typeface="Lato"/>
                <a:ea typeface="Lato"/>
                <a:cs typeface="Lato"/>
                <a:sym typeface="Lato"/>
              </a:rPr>
              <a:t>SPEECH AND TEXT SYSTEM USING HAND GESTURE</a:t>
            </a:r>
            <a:r>
              <a:rPr lang="en">
                <a:solidFill>
                  <a:srgbClr val="FFFFFF"/>
                </a:solidFill>
                <a:latin typeface="Lato"/>
                <a:ea typeface="Lato"/>
                <a:cs typeface="Lato"/>
                <a:sym typeface="Lato"/>
              </a:rPr>
              <a:t> </a:t>
            </a:r>
            <a:r>
              <a:rPr lang="en" sz="2500"/>
              <a:t> </a:t>
            </a:r>
            <a:r>
              <a:rPr lang="en" sz="2200"/>
              <a:t>for </a:t>
            </a:r>
            <a:r>
              <a:rPr lang="en" sz="2200"/>
              <a:t>speech impaired </a:t>
            </a:r>
            <a:r>
              <a:rPr lang="en" sz="2200"/>
              <a:t>people. This gadget enables them to communicate among themselves, with visually impai</a:t>
            </a:r>
            <a:r>
              <a:rPr lang="en" sz="2200"/>
              <a:t>red people</a:t>
            </a:r>
            <a:r>
              <a:rPr lang="en" sz="2200"/>
              <a:t> as well as other normal people.</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t>
            </a:r>
            <a:endParaRPr/>
          </a:p>
        </p:txBody>
      </p:sp>
      <p:sp>
        <p:nvSpPr>
          <p:cNvPr id="96" name="Google Shape;96;p17"/>
          <p:cNvSpPr txBox="1"/>
          <p:nvPr>
            <p:ph idx="1" type="body"/>
          </p:nvPr>
        </p:nvSpPr>
        <p:spPr>
          <a:xfrm>
            <a:off x="188850" y="189575"/>
            <a:ext cx="8729700" cy="4813200"/>
          </a:xfrm>
          <a:prstGeom prst="rect">
            <a:avLst/>
          </a:prstGeom>
          <a:solidFill>
            <a:srgbClr val="1C4587"/>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FFFFFF"/>
                </a:solidFill>
                <a:latin typeface="Lato"/>
                <a:ea typeface="Lato"/>
                <a:cs typeface="Lato"/>
                <a:sym typeface="Lato"/>
              </a:rPr>
              <a:t>  </a:t>
            </a:r>
            <a:r>
              <a:rPr b="1" lang="en" sz="2900" u="sng">
                <a:solidFill>
                  <a:srgbClr val="FFFFFF"/>
                </a:solidFill>
                <a:latin typeface="Lato"/>
                <a:ea typeface="Lato"/>
                <a:cs typeface="Lato"/>
                <a:sym typeface="Lato"/>
              </a:rPr>
              <a:t>Features</a:t>
            </a:r>
            <a:r>
              <a:rPr b="1" lang="en" sz="2900">
                <a:solidFill>
                  <a:srgbClr val="FFFFFF"/>
                </a:solidFill>
                <a:latin typeface="Lato"/>
                <a:ea typeface="Lato"/>
                <a:cs typeface="Lato"/>
                <a:sym typeface="Lato"/>
              </a:rPr>
              <a:t> </a:t>
            </a:r>
            <a:endParaRPr b="1" sz="2900">
              <a:solidFill>
                <a:srgbClr val="FFFFFF"/>
              </a:solidFill>
              <a:latin typeface="Lato"/>
              <a:ea typeface="Lato"/>
              <a:cs typeface="Lato"/>
              <a:sym typeface="Lato"/>
            </a:endParaRPr>
          </a:p>
          <a:p>
            <a:pPr indent="0" lvl="0" marL="0" rtl="0" algn="l">
              <a:spcBef>
                <a:spcPts val="1600"/>
              </a:spcBef>
              <a:spcAft>
                <a:spcPts val="0"/>
              </a:spcAft>
              <a:buNone/>
            </a:pPr>
            <a:r>
              <a:t/>
            </a:r>
            <a:endParaRPr b="1" sz="100">
              <a:solidFill>
                <a:srgbClr val="FFFFFF"/>
              </a:solidFill>
              <a:latin typeface="Lato"/>
              <a:ea typeface="Lato"/>
              <a:cs typeface="Lato"/>
              <a:sym typeface="Lato"/>
            </a:endParaRPr>
          </a:p>
          <a:p>
            <a:pPr indent="-342900" lvl="0" marL="457200" rtl="0" algn="l">
              <a:spcBef>
                <a:spcPts val="1600"/>
              </a:spcBef>
              <a:spcAft>
                <a:spcPts val="0"/>
              </a:spcAft>
              <a:buClr>
                <a:srgbClr val="FFFFFF"/>
              </a:buClr>
              <a:buSzPts val="1800"/>
              <a:buFont typeface="Lato"/>
              <a:buChar char="●"/>
            </a:pPr>
            <a:r>
              <a:rPr lang="en">
                <a:solidFill>
                  <a:srgbClr val="FFFFFF"/>
                </a:solidFill>
                <a:latin typeface="Lato"/>
                <a:ea typeface="Lato"/>
                <a:cs typeface="Lato"/>
                <a:sym typeface="Lato"/>
              </a:rPr>
              <a:t>This uses INTERNET OF THINGS to sense the movement of the person’s fingers to tell others what the person is trying to say through their sign language.</a:t>
            </a:r>
            <a:endParaRPr>
              <a:solidFill>
                <a:srgbClr val="FFFFFF"/>
              </a:solidFill>
              <a:latin typeface="Lato"/>
              <a:ea typeface="Lato"/>
              <a:cs typeface="Lato"/>
              <a:sym typeface="Lato"/>
            </a:endParaRPr>
          </a:p>
          <a:p>
            <a:pPr indent="0" lvl="0" marL="914400" rtl="0" algn="l">
              <a:spcBef>
                <a:spcPts val="1600"/>
              </a:spcBef>
              <a:spcAft>
                <a:spcPts val="0"/>
              </a:spcAft>
              <a:buNone/>
            </a:pPr>
            <a:r>
              <a:t/>
            </a:r>
            <a:endParaRPr sz="100">
              <a:solidFill>
                <a:srgbClr val="FFFFFF"/>
              </a:solidFill>
              <a:latin typeface="Lato"/>
              <a:ea typeface="Lato"/>
              <a:cs typeface="Lato"/>
              <a:sym typeface="Lato"/>
            </a:endParaRPr>
          </a:p>
          <a:p>
            <a:pPr indent="-342900" lvl="0" marL="457200" rtl="0" algn="l">
              <a:spcBef>
                <a:spcPts val="1600"/>
              </a:spcBef>
              <a:spcAft>
                <a:spcPts val="0"/>
              </a:spcAft>
              <a:buClr>
                <a:srgbClr val="FFFFFF"/>
              </a:buClr>
              <a:buSzPts val="1800"/>
              <a:buFont typeface="Lato"/>
              <a:buChar char="●"/>
            </a:pPr>
            <a:r>
              <a:rPr lang="en">
                <a:solidFill>
                  <a:srgbClr val="FFFFFF"/>
                </a:solidFill>
                <a:latin typeface="Lato"/>
                <a:ea typeface="Lato"/>
                <a:cs typeface="Lato"/>
                <a:sym typeface="Lato"/>
              </a:rPr>
              <a:t>It will help the society by bridging the communication gap between speech/visual impaired people and physically  healthy person.</a:t>
            </a:r>
            <a:endParaRPr>
              <a:solidFill>
                <a:srgbClr val="FFFFFF"/>
              </a:solidFill>
              <a:latin typeface="Lato"/>
              <a:ea typeface="Lato"/>
              <a:cs typeface="Lato"/>
              <a:sym typeface="Lato"/>
            </a:endParaRPr>
          </a:p>
          <a:p>
            <a:pPr indent="0" lvl="0" marL="914400" rtl="0" algn="l">
              <a:spcBef>
                <a:spcPts val="1600"/>
              </a:spcBef>
              <a:spcAft>
                <a:spcPts val="0"/>
              </a:spcAft>
              <a:buNone/>
            </a:pPr>
            <a:r>
              <a:t/>
            </a:r>
            <a:endParaRPr sz="100">
              <a:solidFill>
                <a:srgbClr val="FFFFFF"/>
              </a:solidFill>
              <a:latin typeface="Lato"/>
              <a:ea typeface="Lato"/>
              <a:cs typeface="Lato"/>
              <a:sym typeface="Lato"/>
            </a:endParaRPr>
          </a:p>
          <a:p>
            <a:pPr indent="-342900" lvl="0" marL="457200" rtl="0" algn="l">
              <a:spcBef>
                <a:spcPts val="1600"/>
              </a:spcBef>
              <a:spcAft>
                <a:spcPts val="0"/>
              </a:spcAft>
              <a:buClr>
                <a:srgbClr val="FFFFFF"/>
              </a:buClr>
              <a:buSzPts val="1800"/>
              <a:buFont typeface="Lato"/>
              <a:buChar char="●"/>
            </a:pPr>
            <a:r>
              <a:rPr lang="en">
                <a:solidFill>
                  <a:srgbClr val="FFFFFF"/>
                </a:solidFill>
                <a:latin typeface="Lato"/>
                <a:ea typeface="Lato"/>
                <a:cs typeface="Lato"/>
                <a:sym typeface="Lato"/>
              </a:rPr>
              <a:t>It is a cost effective device which most of the people can afford.</a:t>
            </a:r>
            <a:endParaRPr>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84200" y="-208800"/>
            <a:ext cx="3687300" cy="10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Hardware</a:t>
            </a:r>
            <a:endParaRPr u="sng"/>
          </a:p>
        </p:txBody>
      </p:sp>
      <p:sp>
        <p:nvSpPr>
          <p:cNvPr id="102" name="Google Shape;102;p18"/>
          <p:cNvSpPr txBox="1"/>
          <p:nvPr/>
        </p:nvSpPr>
        <p:spPr>
          <a:xfrm>
            <a:off x="384200" y="804000"/>
            <a:ext cx="4597200" cy="398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latin typeface="Roboto"/>
                <a:ea typeface="Roboto"/>
                <a:cs typeface="Roboto"/>
                <a:sym typeface="Roboto"/>
              </a:rPr>
              <a:t>The Hardware part includes Arduino programming and the Hand Gesture Recognition setup</a:t>
            </a:r>
            <a:endParaRPr sz="1800">
              <a:latin typeface="Roboto"/>
              <a:ea typeface="Roboto"/>
              <a:cs typeface="Roboto"/>
              <a:sym typeface="Roboto"/>
            </a:endParaRPr>
          </a:p>
          <a:p>
            <a:pPr indent="-330200" lvl="0" marL="457200" rtl="0" algn="l">
              <a:lnSpc>
                <a:spcPct val="115000"/>
              </a:lnSpc>
              <a:spcBef>
                <a:spcPts val="1000"/>
              </a:spcBef>
              <a:spcAft>
                <a:spcPts val="0"/>
              </a:spcAft>
              <a:buClr>
                <a:schemeClr val="dk2"/>
              </a:buClr>
              <a:buSzPts val="1600"/>
              <a:buFont typeface="Lato"/>
              <a:buChar char="●"/>
            </a:pPr>
            <a:r>
              <a:rPr lang="en" sz="1600">
                <a:solidFill>
                  <a:schemeClr val="dk2"/>
                </a:solidFill>
                <a:latin typeface="Lato"/>
                <a:ea typeface="Lato"/>
                <a:cs typeface="Lato"/>
                <a:sym typeface="Lato"/>
              </a:rPr>
              <a:t>Arduino Nano with cable</a:t>
            </a:r>
            <a:endParaRPr sz="1600">
              <a:solidFill>
                <a:schemeClr val="dk2"/>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Four LDR module </a:t>
            </a:r>
            <a:endParaRPr sz="1600">
              <a:solidFill>
                <a:schemeClr val="dk2"/>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16×2 LCD display </a:t>
            </a:r>
            <a:endParaRPr sz="1600">
              <a:solidFill>
                <a:schemeClr val="dk2"/>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IC 7805, 7809 </a:t>
            </a:r>
            <a:endParaRPr sz="1600">
              <a:solidFill>
                <a:schemeClr val="dk2"/>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Diode 1n4007 </a:t>
            </a:r>
            <a:endParaRPr sz="1600">
              <a:solidFill>
                <a:schemeClr val="dk2"/>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Heat sink </a:t>
            </a:r>
            <a:endParaRPr sz="1600">
              <a:solidFill>
                <a:schemeClr val="dk2"/>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12v battery/adaptor </a:t>
            </a:r>
            <a:endParaRPr sz="1600">
              <a:solidFill>
                <a:schemeClr val="dk2"/>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Some breadboard and jumper wires</a:t>
            </a:r>
            <a:endParaRPr sz="17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Bluetooth HC-05 (for transfer data to our mobile app)</a:t>
            </a:r>
            <a:endParaRPr sz="1800">
              <a:latin typeface="Roboto"/>
              <a:ea typeface="Roboto"/>
              <a:cs typeface="Roboto"/>
              <a:sym typeface="Roboto"/>
            </a:endParaRPr>
          </a:p>
        </p:txBody>
      </p:sp>
      <p:pic>
        <p:nvPicPr>
          <p:cNvPr id="103" name="Google Shape;103;p18"/>
          <p:cNvPicPr preferRelativeResize="0"/>
          <p:nvPr/>
        </p:nvPicPr>
        <p:blipFill rotWithShape="1">
          <a:blip r:embed="rId3">
            <a:alphaModFix/>
          </a:blip>
          <a:srcRect b="0" l="23842" r="23837" t="0"/>
          <a:stretch/>
        </p:blipFill>
        <p:spPr>
          <a:xfrm>
            <a:off x="5580101" y="1011575"/>
            <a:ext cx="2824450" cy="27910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descr="Overhead shot of young people sitting on a boardwalk" id="108" name="Google Shape;108;p19"/>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09" name="Google Shape;109;p19"/>
          <p:cNvSpPr txBox="1"/>
          <p:nvPr>
            <p:ph type="title"/>
          </p:nvPr>
        </p:nvSpPr>
        <p:spPr>
          <a:xfrm>
            <a:off x="490250" y="488250"/>
            <a:ext cx="4545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000" u="sng"/>
              <a:t>Our Aim</a:t>
            </a:r>
            <a:r>
              <a:rPr lang="en" sz="2400"/>
              <a:t>-</a:t>
            </a:r>
            <a:endParaRPr sz="2400"/>
          </a:p>
          <a:p>
            <a:pPr indent="0" lvl="0" marL="0" rtl="0" algn="l">
              <a:spcBef>
                <a:spcPts val="0"/>
              </a:spcBef>
              <a:spcAft>
                <a:spcPts val="0"/>
              </a:spcAft>
              <a:buClr>
                <a:schemeClr val="dk2"/>
              </a:buClr>
              <a:buSzPts val="1100"/>
              <a:buFont typeface="Arial"/>
              <a:buNone/>
            </a:pPr>
            <a:r>
              <a:t/>
            </a:r>
            <a:endParaRPr sz="1100"/>
          </a:p>
          <a:p>
            <a:pPr indent="0" lvl="0" marL="0" rtl="0" algn="l">
              <a:spcBef>
                <a:spcPts val="0"/>
              </a:spcBef>
              <a:spcAft>
                <a:spcPts val="0"/>
              </a:spcAft>
              <a:buClr>
                <a:schemeClr val="dk2"/>
              </a:buClr>
              <a:buSzPts val="1100"/>
              <a:buFont typeface="Arial"/>
              <a:buNone/>
            </a:pPr>
            <a:r>
              <a:rPr b="0" lang="en" sz="2400"/>
              <a:t>In this project, we converted gesture pattern into text to Speech.</a:t>
            </a:r>
            <a:endParaRPr b="0" sz="2400"/>
          </a:p>
          <a:p>
            <a:pPr indent="0" lvl="0" marL="0" rtl="0" algn="l">
              <a:spcBef>
                <a:spcPts val="0"/>
              </a:spcBef>
              <a:spcAft>
                <a:spcPts val="0"/>
              </a:spcAft>
              <a:buNone/>
            </a:pPr>
            <a:r>
              <a:rPr b="0" lang="en" sz="2400"/>
              <a:t>Then, Text to Speech with bluetooth connection and Speech to Text were implemented with our skills.</a:t>
            </a:r>
            <a:endParaRPr b="0" sz="2400"/>
          </a:p>
          <a:p>
            <a:pPr indent="0" lvl="0" marL="0" rtl="0" algn="l">
              <a:spcBef>
                <a:spcPts val="0"/>
              </a:spcBef>
              <a:spcAft>
                <a:spcPts val="0"/>
              </a:spcAft>
              <a:buClr>
                <a:schemeClr val="dk2"/>
              </a:buClr>
              <a:buSzPts val="1100"/>
              <a:buFont typeface="Arial"/>
              <a:buNone/>
            </a:pPr>
            <a:r>
              <a:t/>
            </a:r>
            <a:endParaRPr sz="2400"/>
          </a:p>
        </p:txBody>
      </p:sp>
      <p:grpSp>
        <p:nvGrpSpPr>
          <p:cNvPr id="110" name="Google Shape;110;p19"/>
          <p:cNvGrpSpPr/>
          <p:nvPr/>
        </p:nvGrpSpPr>
        <p:grpSpPr>
          <a:xfrm>
            <a:off x="5212394" y="864520"/>
            <a:ext cx="3307407" cy="3307407"/>
            <a:chOff x="5212394" y="864520"/>
            <a:chExt cx="3307407" cy="3307407"/>
          </a:xfrm>
        </p:grpSpPr>
        <p:sp>
          <p:nvSpPr>
            <p:cNvPr id="111" name="Google Shape;111;p19"/>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74EA7"/>
        </a:solidFill>
      </p:bgPr>
    </p:bg>
    <p:spTree>
      <p:nvGrpSpPr>
        <p:cNvPr id="214" name="Shape 214"/>
        <p:cNvGrpSpPr/>
        <p:nvPr/>
      </p:nvGrpSpPr>
      <p:grpSpPr>
        <a:xfrm>
          <a:off x="0" y="0"/>
          <a:ext cx="0" cy="0"/>
          <a:chOff x="0" y="0"/>
          <a:chExt cx="0" cy="0"/>
        </a:xfrm>
      </p:grpSpPr>
      <p:sp>
        <p:nvSpPr>
          <p:cNvPr id="215" name="Google Shape;215;p20"/>
          <p:cNvSpPr txBox="1"/>
          <p:nvPr>
            <p:ph type="title"/>
          </p:nvPr>
        </p:nvSpPr>
        <p:spPr>
          <a:xfrm>
            <a:off x="-100" y="118575"/>
            <a:ext cx="8977800" cy="50250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lang="en" sz="2100" u="sng"/>
              <a:t>How it is made/System Architecture:</a:t>
            </a:r>
            <a:endParaRPr sz="2100" u="sng"/>
          </a:p>
          <a:p>
            <a:pPr indent="0" lvl="0" marL="0" rtl="0" algn="l">
              <a:spcBef>
                <a:spcPts val="0"/>
              </a:spcBef>
              <a:spcAft>
                <a:spcPts val="0"/>
              </a:spcAft>
              <a:buNone/>
            </a:pPr>
            <a:r>
              <a:t/>
            </a:r>
            <a:endParaRPr sz="1600"/>
          </a:p>
          <a:p>
            <a:pPr indent="-342900" lvl="0" marL="457200" rtl="0" algn="l">
              <a:spcBef>
                <a:spcPts val="0"/>
              </a:spcBef>
              <a:spcAft>
                <a:spcPts val="0"/>
              </a:spcAft>
              <a:buSzPts val="1800"/>
              <a:buChar char="●"/>
            </a:pPr>
            <a:r>
              <a:rPr lang="en" sz="1800"/>
              <a:t>The system makes use of a fingers motion reading system equipped with LDR sensors along with a Bluetooth module (HC-05) which can transmit data to the mobile, with the help of app it is spoken out and display on screen simultaneously. This system is powered by a battery powered circuitry to run it. Arduino is used for processing the data and operating the system. </a:t>
            </a:r>
            <a:endParaRPr sz="1800"/>
          </a:p>
          <a:p>
            <a:pPr indent="-342900" lvl="0" marL="457200" rtl="0" algn="l">
              <a:spcBef>
                <a:spcPts val="0"/>
              </a:spcBef>
              <a:spcAft>
                <a:spcPts val="0"/>
              </a:spcAft>
              <a:buSzPts val="1800"/>
              <a:buChar char="●"/>
            </a:pPr>
            <a:r>
              <a:rPr lang="en" sz="1800"/>
              <a:t>The system consists of around 16 stored messages like “ Help”, “Danger”, “Hungry” and so on that help people to convey basic messages.</a:t>
            </a:r>
            <a:endParaRPr sz="1800"/>
          </a:p>
          <a:p>
            <a:pPr indent="-342900" lvl="0" marL="457200" rtl="0" algn="l">
              <a:spcBef>
                <a:spcPts val="0"/>
              </a:spcBef>
              <a:spcAft>
                <a:spcPts val="0"/>
              </a:spcAft>
              <a:buSzPts val="1800"/>
              <a:buChar char="●"/>
            </a:pPr>
            <a:r>
              <a:rPr lang="en" sz="1800"/>
              <a:t>The system reads person fingers motions for different variations of hand movement. The Arduino constantly receives input sensor values and then processes it. Now it searches for matching messages for the set of sensor values with a specific pattern. Once it is found in memory the message is retrieved and is spoken out using mobile app. Thus we have a fully functional smart speaking system to help mute people communicate with regular people using a simple wearable system.</a:t>
            </a:r>
            <a:endParaRPr sz="1800"/>
          </a:p>
          <a:p>
            <a:pPr indent="0" lvl="0" marL="0" rtl="0" algn="l">
              <a:spcBef>
                <a:spcPts val="0"/>
              </a:spcBef>
              <a:spcAft>
                <a:spcPts val="0"/>
              </a:spcAft>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19" name="Shape 219"/>
        <p:cNvGrpSpPr/>
        <p:nvPr/>
      </p:nvGrpSpPr>
      <p:grpSpPr>
        <a:xfrm>
          <a:off x="0" y="0"/>
          <a:ext cx="0" cy="0"/>
          <a:chOff x="0" y="0"/>
          <a:chExt cx="0" cy="0"/>
        </a:xfrm>
      </p:grpSpPr>
      <p:sp>
        <p:nvSpPr>
          <p:cNvPr id="220" name="Google Shape;220;p21"/>
          <p:cNvSpPr txBox="1"/>
          <p:nvPr>
            <p:ph type="title"/>
          </p:nvPr>
        </p:nvSpPr>
        <p:spPr>
          <a:xfrm>
            <a:off x="277900" y="219650"/>
            <a:ext cx="5604000" cy="5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u="sng"/>
              <a:t>Connection Diagram</a:t>
            </a:r>
            <a:endParaRPr sz="3100" u="sng"/>
          </a:p>
        </p:txBody>
      </p:sp>
      <p:pic>
        <p:nvPicPr>
          <p:cNvPr id="221" name="Google Shape;221;p21"/>
          <p:cNvPicPr preferRelativeResize="0"/>
          <p:nvPr/>
        </p:nvPicPr>
        <p:blipFill>
          <a:blip r:embed="rId3">
            <a:alphaModFix/>
          </a:blip>
          <a:stretch>
            <a:fillRect/>
          </a:stretch>
        </p:blipFill>
        <p:spPr>
          <a:xfrm>
            <a:off x="1168550" y="791150"/>
            <a:ext cx="6878676" cy="4172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